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5" r:id="rId5"/>
    <p:sldId id="258" r:id="rId6"/>
    <p:sldId id="260" r:id="rId7"/>
    <p:sldId id="268" r:id="rId8"/>
    <p:sldId id="261" r:id="rId9"/>
    <p:sldId id="269" r:id="rId10"/>
    <p:sldId id="270" r:id="rId11"/>
    <p:sldId id="267" r:id="rId12"/>
    <p:sldId id="271" r:id="rId13"/>
    <p:sldId id="272" r:id="rId14"/>
    <p:sldId id="275" r:id="rId15"/>
    <p:sldId id="274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9600" y="497443"/>
            <a:ext cx="76962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400"/>
              </a:spcAft>
            </a:pPr>
            <a:r>
              <a:rPr lang="en-NZ" sz="6600" b="1" dirty="0" smtClean="0"/>
              <a:t>Vectors vs. Scalars</a:t>
            </a:r>
          </a:p>
          <a:p>
            <a:pPr>
              <a:spcAft>
                <a:spcPts val="2400"/>
              </a:spcAft>
            </a:pPr>
            <a:r>
              <a:rPr lang="en-NZ" sz="3600" b="1" i="1" dirty="0" smtClean="0"/>
              <a:t>Pop Quiz:</a:t>
            </a:r>
            <a:r>
              <a:rPr lang="en-NZ" sz="3600" dirty="0" smtClean="0"/>
              <a:t> </a:t>
            </a:r>
            <a:r>
              <a:rPr lang="en-NZ" sz="3600" i="1" dirty="0" smtClean="0"/>
              <a:t>Which of these do you think are vector quantities?</a:t>
            </a:r>
          </a:p>
          <a:p>
            <a:pPr algn="ctr">
              <a:spcAft>
                <a:spcPts val="2400"/>
              </a:spcAft>
            </a:pPr>
            <a:r>
              <a:rPr lang="en-NZ" sz="4000" dirty="0" smtClean="0"/>
              <a:t>Mass, Temperature, Distance, Displacement, Speed, Velocity, Acceleration, Force, Work, Energy, Power, Momentum, Time</a:t>
            </a:r>
            <a:endParaRPr lang="en-NZ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431423"/>
            <a:ext cx="83058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b="1" dirty="0" smtClean="0"/>
              <a:t>Vector Subtraction</a:t>
            </a:r>
          </a:p>
          <a:p>
            <a:pPr>
              <a:spcAft>
                <a:spcPts val="1800"/>
              </a:spcAft>
            </a:pPr>
            <a:r>
              <a:rPr lang="en-NZ" sz="4000" dirty="0" smtClean="0"/>
              <a:t>Vector subtraction is the same as the vector addition, only </a:t>
            </a:r>
            <a:r>
              <a:rPr lang="en-NZ" sz="4000" b="1" dirty="0" smtClean="0"/>
              <a:t>adding a negative vector</a:t>
            </a:r>
            <a:r>
              <a:rPr lang="en-NZ" sz="4000" dirty="0" smtClean="0"/>
              <a:t>.</a:t>
            </a:r>
          </a:p>
          <a:p>
            <a:pPr algn="ctr">
              <a:spcAft>
                <a:spcPts val="1800"/>
              </a:spcAft>
            </a:pPr>
            <a:r>
              <a:rPr lang="en-NZ" sz="6000" dirty="0" smtClean="0"/>
              <a:t>A – B  =  A + </a:t>
            </a:r>
            <a:r>
              <a:rPr lang="en-NZ" sz="8800" baseline="30000" dirty="0" smtClean="0"/>
              <a:t>-</a:t>
            </a:r>
            <a:r>
              <a:rPr lang="en-NZ" sz="6000" dirty="0" smtClean="0"/>
              <a:t>B</a:t>
            </a:r>
          </a:p>
          <a:p>
            <a:r>
              <a:rPr lang="en-NZ" sz="3600" dirty="0" smtClean="0"/>
              <a:t>Vector A = 7 m towards east</a:t>
            </a:r>
          </a:p>
          <a:p>
            <a:r>
              <a:rPr lang="en-NZ" sz="3600" dirty="0" smtClean="0"/>
              <a:t>Vector B = 4 m towards north</a:t>
            </a:r>
          </a:p>
          <a:p>
            <a:r>
              <a:rPr lang="en-NZ" sz="3600" dirty="0" smtClean="0"/>
              <a:t>Vector A – B = ???</a:t>
            </a:r>
            <a:endParaRPr lang="en-NZ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228600"/>
            <a:ext cx="83058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b="1" dirty="0" smtClean="0"/>
              <a:t>Vector Subtraction</a:t>
            </a:r>
          </a:p>
          <a:p>
            <a:pPr>
              <a:spcAft>
                <a:spcPts val="1800"/>
              </a:spcAft>
            </a:pPr>
            <a:r>
              <a:rPr lang="en-NZ" sz="4800" b="1" dirty="0" smtClean="0"/>
              <a:t>(to find the change, </a:t>
            </a:r>
            <a:r>
              <a:rPr lang="el-GR" sz="4800" b="1" dirty="0" smtClean="0">
                <a:latin typeface="Arial"/>
                <a:cs typeface="Arial"/>
              </a:rPr>
              <a:t>Δ</a:t>
            </a:r>
            <a:r>
              <a:rPr lang="en-NZ" sz="4800" b="1" dirty="0" smtClean="0">
                <a:latin typeface="Arial"/>
                <a:cs typeface="Arial"/>
              </a:rPr>
              <a:t> = </a:t>
            </a:r>
            <a:r>
              <a:rPr lang="en-NZ" sz="4800" b="1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NZ" sz="4800" b="1" dirty="0" smtClean="0">
                <a:latin typeface="Arial"/>
                <a:cs typeface="Arial"/>
              </a:rPr>
              <a:t> – </a:t>
            </a:r>
            <a:r>
              <a:rPr lang="en-NZ" sz="4800" b="1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NZ" sz="4800" b="1" dirty="0" smtClean="0"/>
              <a:t>)</a:t>
            </a:r>
          </a:p>
          <a:p>
            <a:pPr lvl="0">
              <a:spcAft>
                <a:spcPts val="1800"/>
              </a:spcAft>
            </a:pPr>
            <a:r>
              <a:rPr lang="en-NZ" sz="3600" b="1" dirty="0" smtClean="0">
                <a:solidFill>
                  <a:prstClr val="black"/>
                </a:solidFill>
              </a:rPr>
              <a:t>Q1.</a:t>
            </a:r>
            <a:r>
              <a:rPr lang="en-NZ" sz="3600" dirty="0" smtClean="0">
                <a:solidFill>
                  <a:prstClr val="black"/>
                </a:solidFill>
              </a:rPr>
              <a:t> A car initially travelling at 15 ms</a:t>
            </a:r>
            <a:r>
              <a:rPr lang="en-NZ" sz="3600" baseline="30000" dirty="0" smtClean="0">
                <a:solidFill>
                  <a:prstClr val="black"/>
                </a:solidFill>
              </a:rPr>
              <a:t>-1</a:t>
            </a:r>
            <a:r>
              <a:rPr lang="en-NZ" sz="3600" dirty="0" smtClean="0">
                <a:solidFill>
                  <a:prstClr val="black"/>
                </a:solidFill>
              </a:rPr>
              <a:t> east turns a 90</a:t>
            </a:r>
            <a:r>
              <a:rPr lang="en-NZ" sz="3600" baseline="30000" dirty="0" smtClean="0">
                <a:solidFill>
                  <a:prstClr val="black"/>
                </a:solidFill>
              </a:rPr>
              <a:t>o</a:t>
            </a:r>
            <a:r>
              <a:rPr lang="en-NZ" sz="3600" dirty="0" smtClean="0">
                <a:solidFill>
                  <a:prstClr val="black"/>
                </a:solidFill>
              </a:rPr>
              <a:t> corner and ends up travelling at 10 ms</a:t>
            </a:r>
            <a:r>
              <a:rPr lang="en-NZ" sz="3600" baseline="30000" dirty="0" smtClean="0">
                <a:solidFill>
                  <a:prstClr val="black"/>
                </a:solidFill>
              </a:rPr>
              <a:t>-1</a:t>
            </a:r>
            <a:r>
              <a:rPr lang="en-NZ" sz="3600" dirty="0" smtClean="0">
                <a:solidFill>
                  <a:prstClr val="black"/>
                </a:solidFill>
              </a:rPr>
              <a:t> north. Determine the change in velocity by using a vector diagram.</a:t>
            </a:r>
          </a:p>
          <a:p>
            <a:pPr lvl="0">
              <a:spcAft>
                <a:spcPts val="1800"/>
              </a:spcAft>
            </a:pPr>
            <a:r>
              <a:rPr lang="en-NZ" sz="3600" b="1" dirty="0" smtClean="0">
                <a:solidFill>
                  <a:prstClr val="black"/>
                </a:solidFill>
              </a:rPr>
              <a:t>Q2.</a:t>
            </a:r>
            <a:r>
              <a:rPr lang="en-NZ" sz="3600" b="1" i="1" dirty="0" smtClean="0">
                <a:solidFill>
                  <a:prstClr val="black"/>
                </a:solidFill>
              </a:rPr>
              <a:t> </a:t>
            </a:r>
            <a:r>
              <a:rPr lang="en-NZ" sz="3600" dirty="0" smtClean="0">
                <a:solidFill>
                  <a:prstClr val="black"/>
                </a:solidFill>
              </a:rPr>
              <a:t>A ball initially travelling towards a batman at 5 ms</a:t>
            </a:r>
            <a:r>
              <a:rPr lang="en-NZ" sz="3600" baseline="30000" dirty="0" smtClean="0">
                <a:solidFill>
                  <a:prstClr val="black"/>
                </a:solidFill>
              </a:rPr>
              <a:t>-1</a:t>
            </a:r>
            <a:r>
              <a:rPr lang="en-NZ" sz="3600" dirty="0" smtClean="0">
                <a:solidFill>
                  <a:prstClr val="black"/>
                </a:solidFill>
              </a:rPr>
              <a:t> collides with him and rebounds at 4 ms</a:t>
            </a:r>
            <a:r>
              <a:rPr lang="en-NZ" sz="3600" baseline="30000" dirty="0" smtClean="0">
                <a:solidFill>
                  <a:prstClr val="black"/>
                </a:solidFill>
              </a:rPr>
              <a:t>-1</a:t>
            </a:r>
            <a:r>
              <a:rPr lang="en-NZ" sz="3600" dirty="0" smtClean="0">
                <a:solidFill>
                  <a:prstClr val="black"/>
                </a:solidFill>
              </a:rPr>
              <a:t> in the opposite direction. Find the ball’s change in velocity.</a:t>
            </a:r>
            <a:endParaRPr lang="en-NZ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609600"/>
            <a:ext cx="8001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dirty="0" smtClean="0"/>
              <a:t>Do all questions from Activity 8A (green textbook, pg. 98) except for Q9.</a:t>
            </a:r>
            <a:endParaRPr lang="en-NZ" sz="5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96870"/>
            <a:ext cx="792480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NZ" sz="4800" b="1" dirty="0" smtClean="0"/>
              <a:t>Do now</a:t>
            </a:r>
          </a:p>
          <a:p>
            <a:r>
              <a:rPr lang="en-NZ" sz="3600" b="1" dirty="0" smtClean="0"/>
              <a:t>Vector A = 4 cm east</a:t>
            </a:r>
          </a:p>
          <a:p>
            <a:r>
              <a:rPr lang="en-NZ" sz="3600" b="1" dirty="0" smtClean="0"/>
              <a:t>Vector B = 4 cm north</a:t>
            </a:r>
          </a:p>
          <a:p>
            <a:r>
              <a:rPr lang="en-NZ" sz="3600" b="1" dirty="0" smtClean="0"/>
              <a:t>Vector C = 6 cm west</a:t>
            </a:r>
          </a:p>
          <a:p>
            <a:r>
              <a:rPr lang="en-NZ" sz="3600" b="1" dirty="0" smtClean="0"/>
              <a:t>Vector D = 5 cm bearing 45</a:t>
            </a:r>
            <a:r>
              <a:rPr lang="en-NZ" sz="3600" b="1" baseline="30000" dirty="0" smtClean="0"/>
              <a:t>O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en-NZ" sz="3600" b="1" dirty="0" smtClean="0"/>
              <a:t>Draw vector diagrams to show:</a:t>
            </a:r>
          </a:p>
          <a:p>
            <a:pPr>
              <a:spcAft>
                <a:spcPts val="600"/>
              </a:spcAft>
            </a:pPr>
            <a:r>
              <a:rPr lang="en-NZ" sz="3600" b="1" dirty="0" smtClean="0"/>
              <a:t>1.  A + B			5.  A – B</a:t>
            </a:r>
          </a:p>
          <a:p>
            <a:pPr>
              <a:spcAft>
                <a:spcPts val="600"/>
              </a:spcAft>
            </a:pPr>
            <a:r>
              <a:rPr lang="en-NZ" sz="3600" b="1" dirty="0" smtClean="0"/>
              <a:t>2.  C + D			6.  A – D</a:t>
            </a:r>
          </a:p>
          <a:p>
            <a:pPr>
              <a:spcAft>
                <a:spcPts val="600"/>
              </a:spcAft>
            </a:pPr>
            <a:r>
              <a:rPr lang="en-NZ" sz="3600" b="1" dirty="0" smtClean="0"/>
              <a:t>3.  A + B + C		7.  A – C</a:t>
            </a:r>
          </a:p>
          <a:p>
            <a:pPr>
              <a:spcAft>
                <a:spcPts val="600"/>
              </a:spcAft>
            </a:pPr>
            <a:r>
              <a:rPr lang="en-NZ" sz="3600" b="1" dirty="0" smtClean="0"/>
              <a:t>4.  A + C			8.  D – 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601444"/>
            <a:ext cx="7772400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914400">
              <a:spcAft>
                <a:spcPts val="1800"/>
              </a:spcAft>
            </a:pPr>
            <a:r>
              <a:rPr lang="en-NZ" sz="4800" b="1" dirty="0" smtClean="0"/>
              <a:t>Components of a Vector</a:t>
            </a:r>
            <a:r>
              <a:rPr lang="en-NZ" sz="3600" b="1" dirty="0" smtClean="0"/>
              <a:t/>
            </a:r>
            <a:br>
              <a:rPr lang="en-NZ" sz="3600" b="1" dirty="0" smtClean="0"/>
            </a:br>
            <a:r>
              <a:rPr lang="en-NZ" sz="3600" b="1" dirty="0" smtClean="0"/>
              <a:t>Any vector can be broken down into two components – Horizontal and Vertical</a:t>
            </a:r>
          </a:p>
          <a:p>
            <a:pPr indent="-914400">
              <a:spcAft>
                <a:spcPts val="1800"/>
              </a:spcAft>
            </a:pPr>
            <a:r>
              <a:rPr lang="en-NZ" sz="3600" b="1" dirty="0" smtClean="0"/>
              <a:t>Any vector can be drawn as the sum of two other vectors drawn at right angles to each other. The two vectors are called components of the first vector.</a:t>
            </a:r>
            <a:endParaRPr lang="en-NZ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366891"/>
            <a:ext cx="77724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914400">
              <a:spcAft>
                <a:spcPts val="1200"/>
              </a:spcAft>
            </a:pPr>
            <a:r>
              <a:rPr lang="en-NZ" sz="3600" b="1" dirty="0" smtClean="0"/>
              <a:t>Vector A = 4 cm north</a:t>
            </a:r>
          </a:p>
          <a:p>
            <a:pPr indent="-914400">
              <a:spcAft>
                <a:spcPts val="1200"/>
              </a:spcAft>
            </a:pPr>
            <a:r>
              <a:rPr lang="en-NZ" sz="3600" b="1" dirty="0" smtClean="0"/>
              <a:t>Vector B = 3 cm east</a:t>
            </a:r>
          </a:p>
          <a:p>
            <a:pPr indent="-914400">
              <a:spcAft>
                <a:spcPts val="1200"/>
              </a:spcAft>
            </a:pPr>
            <a:r>
              <a:rPr lang="en-NZ" sz="3600" b="1" dirty="0" smtClean="0"/>
              <a:t>Vector C = 5 cm bearing 37</a:t>
            </a:r>
            <a:r>
              <a:rPr lang="en-NZ" sz="3600" b="1" baseline="30000" dirty="0" smtClean="0"/>
              <a:t>o</a:t>
            </a:r>
          </a:p>
          <a:p>
            <a:pPr indent="-914400">
              <a:spcAft>
                <a:spcPts val="1200"/>
              </a:spcAft>
            </a:pPr>
            <a:r>
              <a:rPr lang="en-NZ" sz="3600" b="1" dirty="0" smtClean="0"/>
              <a:t>Draw a vector diagram to show that:</a:t>
            </a:r>
          </a:p>
          <a:p>
            <a:pPr indent="-914400" algn="ctr">
              <a:spcAft>
                <a:spcPts val="1200"/>
              </a:spcAft>
            </a:pPr>
            <a:r>
              <a:rPr lang="en-NZ" sz="4800" b="1" dirty="0" smtClean="0"/>
              <a:t>A + B = C</a:t>
            </a:r>
          </a:p>
          <a:p>
            <a:pPr marL="742950" indent="-74295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b="1" dirty="0" smtClean="0"/>
              <a:t>Vector A is the vertical component of Vector C</a:t>
            </a:r>
          </a:p>
          <a:p>
            <a:pPr marL="742950" indent="-742950">
              <a:spcAft>
                <a:spcPts val="1200"/>
              </a:spcAft>
              <a:buFont typeface="Arial" pitchFamily="34" charset="0"/>
              <a:buChar char="•"/>
            </a:pPr>
            <a:r>
              <a:rPr lang="en-NZ" sz="3600" b="1" dirty="0" smtClean="0"/>
              <a:t>Vector B is the horizontal component of Vector C</a:t>
            </a:r>
            <a:endParaRPr lang="en-NZ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771942"/>
            <a:ext cx="8001000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indent="-914400">
              <a:spcAft>
                <a:spcPts val="1800"/>
              </a:spcAft>
              <a:buFont typeface="+mj-lt"/>
              <a:buAutoNum type="arabicPeriod"/>
            </a:pPr>
            <a:r>
              <a:rPr lang="en-NZ" sz="4400" dirty="0" smtClean="0"/>
              <a:t>Complete Activity 8A</a:t>
            </a:r>
          </a:p>
          <a:p>
            <a:pPr marL="914400" indent="-914400">
              <a:spcAft>
                <a:spcPts val="1800"/>
              </a:spcAft>
              <a:buFont typeface="+mj-lt"/>
              <a:buAutoNum type="arabicPeriod"/>
            </a:pPr>
            <a:r>
              <a:rPr lang="en-NZ" sz="4400" dirty="0" smtClean="0"/>
              <a:t>Worksheets (pages 37 ~ 39)</a:t>
            </a:r>
          </a:p>
          <a:p>
            <a:pPr marL="914400" indent="-914400">
              <a:spcAft>
                <a:spcPts val="1800"/>
              </a:spcAft>
              <a:buFont typeface="+mj-lt"/>
              <a:buAutoNum type="arabicPeriod"/>
            </a:pPr>
            <a:r>
              <a:rPr lang="en-NZ" sz="4400" dirty="0" smtClean="0"/>
              <a:t>Homework Booklet Sheet </a:t>
            </a:r>
            <a:r>
              <a:rPr lang="en-NZ" sz="4400" dirty="0" smtClean="0"/>
              <a:t>#1</a:t>
            </a:r>
            <a:endParaRPr lang="en-NZ" sz="4400" dirty="0" smtClean="0"/>
          </a:p>
          <a:p>
            <a:pPr marL="914400" indent="-914400">
              <a:spcAft>
                <a:spcPts val="1800"/>
              </a:spcAft>
            </a:pPr>
            <a:r>
              <a:rPr lang="en-NZ" sz="6000" b="1" dirty="0" smtClean="0"/>
              <a:t>Finish by Friday</a:t>
            </a:r>
            <a:endParaRPr lang="en-NZ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57200"/>
            <a:ext cx="7848600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4400" dirty="0" smtClean="0"/>
              <a:t>A vector is an </a:t>
            </a:r>
            <a:r>
              <a:rPr lang="en-NZ" sz="4400" b="1" dirty="0" smtClean="0"/>
              <a:t>arrowed</a:t>
            </a:r>
            <a:r>
              <a:rPr lang="en-NZ" sz="4400" dirty="0" smtClean="0"/>
              <a:t> line.</a:t>
            </a:r>
          </a:p>
          <a:p>
            <a:pPr marL="342900" indent="-34290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4400" dirty="0" smtClean="0"/>
              <a:t>A vector has a </a:t>
            </a:r>
            <a:r>
              <a:rPr lang="en-NZ" sz="4400" b="1" u="sng" dirty="0" smtClean="0"/>
              <a:t>tail</a:t>
            </a:r>
            <a:r>
              <a:rPr lang="en-NZ" sz="4400" dirty="0" smtClean="0"/>
              <a:t> and a </a:t>
            </a:r>
            <a:r>
              <a:rPr lang="en-NZ" sz="4400" b="1" u="sng" dirty="0" smtClean="0"/>
              <a:t>head</a:t>
            </a:r>
            <a:r>
              <a:rPr lang="en-NZ" sz="4400" dirty="0" smtClean="0"/>
              <a:t>.</a:t>
            </a:r>
          </a:p>
          <a:p>
            <a:pPr marL="342900" indent="-34290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4400" dirty="0" smtClean="0"/>
              <a:t>The head points in the direction of the vector.</a:t>
            </a:r>
          </a:p>
          <a:p>
            <a:pPr marL="342900" indent="-342900">
              <a:spcAft>
                <a:spcPts val="1800"/>
              </a:spcAft>
              <a:buFont typeface="Arial" pitchFamily="34" charset="0"/>
              <a:buChar char="•"/>
            </a:pPr>
            <a:r>
              <a:rPr lang="en-NZ" sz="4400" dirty="0" smtClean="0"/>
              <a:t>The </a:t>
            </a:r>
            <a:r>
              <a:rPr lang="en-NZ" sz="4400" b="1" dirty="0" smtClean="0"/>
              <a:t>length</a:t>
            </a:r>
            <a:r>
              <a:rPr lang="en-NZ" sz="4400" dirty="0" smtClean="0"/>
              <a:t> represents the </a:t>
            </a:r>
            <a:r>
              <a:rPr lang="en-NZ" sz="4400" b="1" dirty="0" smtClean="0"/>
              <a:t>size</a:t>
            </a:r>
            <a:r>
              <a:rPr lang="en-NZ" sz="4400" dirty="0" smtClean="0"/>
              <a:t> (magnitude) of the vector.</a:t>
            </a:r>
            <a:endParaRPr lang="en-NZ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98931"/>
            <a:ext cx="7848600" cy="592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>
              <a:spcAft>
                <a:spcPts val="1800"/>
              </a:spcAft>
            </a:pPr>
            <a:r>
              <a:rPr lang="en-NZ" sz="4400" dirty="0" smtClean="0"/>
              <a:t>Represent these displacements as vectors on your book</a:t>
            </a:r>
          </a:p>
          <a:p>
            <a:pPr indent="-342900">
              <a:spcAft>
                <a:spcPts val="1800"/>
              </a:spcAft>
            </a:pPr>
            <a:r>
              <a:rPr lang="en-NZ" sz="3600" dirty="0" smtClean="0"/>
              <a:t>Use scale </a:t>
            </a:r>
            <a:r>
              <a:rPr lang="en-NZ" sz="3600" b="1" i="1" dirty="0" smtClean="0"/>
              <a:t>1:100</a:t>
            </a:r>
            <a:r>
              <a:rPr lang="en-NZ" sz="3600" dirty="0" smtClean="0"/>
              <a:t>   (i.e. 1cm on your book is equivalent to 1m in real)</a:t>
            </a:r>
          </a:p>
          <a:p>
            <a:pPr marL="400050" indent="-742950">
              <a:spcAft>
                <a:spcPts val="1800"/>
              </a:spcAft>
              <a:buAutoNum type="arabicPeriod"/>
            </a:pPr>
            <a:r>
              <a:rPr lang="en-NZ" sz="3600" dirty="0" smtClean="0"/>
              <a:t>Jimmy travels 13 m west.</a:t>
            </a:r>
          </a:p>
          <a:p>
            <a:pPr marL="400050" indent="-742950">
              <a:spcAft>
                <a:spcPts val="1800"/>
              </a:spcAft>
              <a:buAutoNum type="arabicPeriod"/>
            </a:pPr>
            <a:r>
              <a:rPr lang="en-NZ" sz="3600" dirty="0" smtClean="0"/>
              <a:t>Bobby travels 3 m south.</a:t>
            </a:r>
          </a:p>
          <a:p>
            <a:pPr marL="400050" indent="-742950">
              <a:spcAft>
                <a:spcPts val="1800"/>
              </a:spcAft>
              <a:buAutoNum type="arabicPeriod"/>
            </a:pPr>
            <a:r>
              <a:rPr lang="en-NZ" sz="3600" dirty="0" smtClean="0"/>
              <a:t>Timmy travels 6 m, 45</a:t>
            </a:r>
            <a:r>
              <a:rPr lang="en-NZ" sz="3600" baseline="30000" dirty="0" smtClean="0"/>
              <a:t>o</a:t>
            </a:r>
            <a:r>
              <a:rPr lang="en-NZ" sz="3600" dirty="0" smtClean="0"/>
              <a:t> north of east.</a:t>
            </a:r>
          </a:p>
          <a:p>
            <a:pPr marL="400050" indent="-742950">
              <a:spcAft>
                <a:spcPts val="1800"/>
              </a:spcAft>
              <a:buAutoNum type="arabicPeriod"/>
            </a:pPr>
            <a:r>
              <a:rPr lang="en-NZ" sz="3600" dirty="0" smtClean="0"/>
              <a:t>Libby travels 5 m, 80</a:t>
            </a:r>
            <a:r>
              <a:rPr lang="en-NZ" sz="3600" baseline="30000" dirty="0" smtClean="0"/>
              <a:t>o</a:t>
            </a:r>
            <a:r>
              <a:rPr lang="en-NZ" sz="3600" dirty="0" smtClean="0"/>
              <a:t> north of west.</a:t>
            </a:r>
            <a:endParaRPr lang="en-NZ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842" y="304800"/>
            <a:ext cx="8636558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553200" y="304800"/>
            <a:ext cx="2286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400" b="1" dirty="0" smtClean="0"/>
              <a:t>A = 030</a:t>
            </a:r>
            <a:r>
              <a:rPr lang="en-NZ" sz="4400" b="1" baseline="30000" dirty="0" smtClean="0"/>
              <a:t>o</a:t>
            </a:r>
          </a:p>
          <a:p>
            <a:pPr algn="ctr"/>
            <a:r>
              <a:rPr lang="en-NZ" sz="4400" b="1" dirty="0" smtClean="0"/>
              <a:t>B = 300</a:t>
            </a:r>
            <a:r>
              <a:rPr lang="en-NZ" sz="4400" b="1" baseline="30000" dirty="0" smtClean="0"/>
              <a:t>o</a:t>
            </a:r>
          </a:p>
          <a:p>
            <a:pPr algn="ctr"/>
            <a:r>
              <a:rPr lang="en-NZ" sz="4400" b="1" dirty="0" smtClean="0"/>
              <a:t>C = 110</a:t>
            </a:r>
            <a:r>
              <a:rPr lang="en-NZ" sz="4400" b="1" baseline="30000" dirty="0" smtClean="0"/>
              <a:t>o</a:t>
            </a:r>
          </a:p>
          <a:p>
            <a:pPr algn="ctr"/>
            <a:r>
              <a:rPr lang="en-NZ" sz="4400" b="1" dirty="0" smtClean="0"/>
              <a:t>D = 260</a:t>
            </a:r>
            <a:r>
              <a:rPr lang="en-NZ" sz="4400" b="1" baseline="30000" dirty="0" smtClean="0"/>
              <a:t>o</a:t>
            </a:r>
            <a:endParaRPr lang="en-NZ" sz="4400" b="1" baseline="300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355937"/>
            <a:ext cx="487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6000" b="1" dirty="0" smtClean="0"/>
              <a:t>Bearing</a:t>
            </a:r>
            <a:endParaRPr lang="en-NZ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85800" y="457200"/>
          <a:ext cx="7848600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300"/>
                <a:gridCol w="3924300"/>
              </a:tblGrid>
              <a:tr h="29718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971800"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609600"/>
            <a:ext cx="3124200" cy="2790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88466" y="533399"/>
            <a:ext cx="2912534" cy="2743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3599253"/>
            <a:ext cx="2971800" cy="2649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29200" y="3505200"/>
            <a:ext cx="299564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276600" y="2598003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b="1" dirty="0" smtClean="0"/>
              <a:t>048</a:t>
            </a:r>
            <a:r>
              <a:rPr lang="en-NZ" sz="4800" b="1" baseline="30000" dirty="0" smtClean="0"/>
              <a:t>o</a:t>
            </a:r>
            <a:endParaRPr lang="en-NZ" sz="4800" b="1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7162800" y="25908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b="1" dirty="0" smtClean="0"/>
              <a:t>240</a:t>
            </a:r>
            <a:r>
              <a:rPr lang="en-NZ" sz="4800" b="1" baseline="30000" dirty="0" smtClean="0"/>
              <a:t>o</a:t>
            </a:r>
            <a:endParaRPr lang="en-NZ" sz="4800" b="1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3276600" y="5646003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b="1" dirty="0" smtClean="0"/>
              <a:t>140</a:t>
            </a:r>
            <a:r>
              <a:rPr lang="en-NZ" sz="4800" b="1" baseline="30000" dirty="0" smtClean="0"/>
              <a:t>o</a:t>
            </a:r>
            <a:endParaRPr lang="en-NZ" sz="4800" b="1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7162800" y="56388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b="1" dirty="0" smtClean="0"/>
              <a:t>290</a:t>
            </a:r>
            <a:r>
              <a:rPr lang="en-NZ" sz="4800" b="1" baseline="30000" dirty="0" smtClean="0"/>
              <a:t>o</a:t>
            </a:r>
            <a:endParaRPr lang="en-NZ" sz="4800" b="1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275" y="1143000"/>
            <a:ext cx="8820325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457200" y="473839"/>
            <a:ext cx="6705600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NZ" sz="3600" b="1" dirty="0" smtClean="0"/>
              <a:t>The bearing of </a:t>
            </a:r>
            <a:r>
              <a:rPr lang="en-NZ" sz="3600" b="1" i="1" dirty="0" smtClean="0"/>
              <a:t>A </a:t>
            </a:r>
            <a:r>
              <a:rPr lang="en-NZ" sz="3600" b="1" dirty="0" smtClean="0"/>
              <a:t>from </a:t>
            </a:r>
            <a:r>
              <a:rPr lang="en-NZ" sz="3600" b="1" i="1" dirty="0" smtClean="0"/>
              <a:t>B</a:t>
            </a:r>
            <a:r>
              <a:rPr lang="en-NZ" sz="3600" b="1" dirty="0" smtClean="0"/>
              <a:t> is 065</a:t>
            </a:r>
            <a:r>
              <a:rPr lang="en-NZ" sz="3600" b="1" baseline="30000" dirty="0" smtClean="0"/>
              <a:t>o</a:t>
            </a:r>
            <a:r>
              <a:rPr lang="en-NZ" sz="3600" b="1" dirty="0" smtClean="0"/>
              <a:t>.  </a:t>
            </a:r>
          </a:p>
          <a:p>
            <a:pPr>
              <a:spcAft>
                <a:spcPts val="1800"/>
              </a:spcAft>
            </a:pPr>
            <a:r>
              <a:rPr lang="en-NZ" sz="3600" b="1" dirty="0" smtClean="0"/>
              <a:t>The bearing of </a:t>
            </a:r>
            <a:r>
              <a:rPr lang="en-NZ" sz="3600" b="1" i="1" dirty="0" smtClean="0"/>
              <a:t>B </a:t>
            </a:r>
            <a:r>
              <a:rPr lang="en-NZ" sz="3600" b="1" dirty="0" smtClean="0"/>
              <a:t>from </a:t>
            </a:r>
            <a:r>
              <a:rPr lang="en-NZ" sz="3600" b="1" i="1" dirty="0" smtClean="0"/>
              <a:t>A</a:t>
            </a:r>
            <a:r>
              <a:rPr lang="en-NZ" sz="3600" b="1" dirty="0" smtClean="0"/>
              <a:t> is 245</a:t>
            </a:r>
            <a:r>
              <a:rPr lang="en-NZ" sz="3600" b="1" baseline="30000" dirty="0" smtClean="0"/>
              <a:t>o</a:t>
            </a:r>
            <a:r>
              <a:rPr lang="en-NZ" sz="3600" b="1" dirty="0" smtClean="0"/>
              <a:t>.</a:t>
            </a:r>
            <a:endParaRPr lang="en-NZ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21816"/>
            <a:ext cx="8305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b="1" dirty="0" smtClean="0"/>
              <a:t>Vector Addition</a:t>
            </a:r>
          </a:p>
          <a:p>
            <a:endParaRPr lang="en-NZ" sz="3600" b="1" dirty="0" smtClean="0"/>
          </a:p>
          <a:p>
            <a:pPr>
              <a:spcAft>
                <a:spcPts val="1800"/>
              </a:spcAft>
            </a:pPr>
            <a:r>
              <a:rPr lang="en-NZ" sz="4800" dirty="0" smtClean="0"/>
              <a:t>Vector A = 7 m towards east</a:t>
            </a:r>
          </a:p>
          <a:p>
            <a:pPr>
              <a:spcAft>
                <a:spcPts val="1800"/>
              </a:spcAft>
            </a:pPr>
            <a:r>
              <a:rPr lang="en-NZ" sz="4800" dirty="0" smtClean="0"/>
              <a:t>Vector B = 4 m towards north</a:t>
            </a:r>
          </a:p>
          <a:p>
            <a:pPr>
              <a:spcAft>
                <a:spcPts val="1800"/>
              </a:spcAft>
            </a:pPr>
            <a:r>
              <a:rPr lang="en-NZ" sz="4800" dirty="0" smtClean="0"/>
              <a:t>Vector A + B = ???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81000"/>
            <a:ext cx="83058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4800" b="1" dirty="0" smtClean="0"/>
              <a:t>Adding Vectors</a:t>
            </a:r>
          </a:p>
          <a:p>
            <a:pPr>
              <a:spcAft>
                <a:spcPts val="1800"/>
              </a:spcAft>
            </a:pPr>
            <a:r>
              <a:rPr lang="en-NZ" sz="4800" b="1" dirty="0" smtClean="0"/>
              <a:t>(to find the resultant vector)</a:t>
            </a:r>
          </a:p>
          <a:p>
            <a:pPr lvl="0">
              <a:spcAft>
                <a:spcPts val="1800"/>
              </a:spcAft>
            </a:pPr>
            <a:r>
              <a:rPr lang="en-NZ" sz="3600" b="1" dirty="0" smtClean="0">
                <a:solidFill>
                  <a:prstClr val="black"/>
                </a:solidFill>
              </a:rPr>
              <a:t>Q1.</a:t>
            </a:r>
            <a:r>
              <a:rPr lang="en-NZ" sz="3600" dirty="0" smtClean="0">
                <a:solidFill>
                  <a:prstClr val="black"/>
                </a:solidFill>
              </a:rPr>
              <a:t> A car travels 3 km east, then 4 km south. Find the car’s total displacement by drawing a scaled vector diagram.</a:t>
            </a:r>
          </a:p>
          <a:p>
            <a:pPr lvl="0">
              <a:spcAft>
                <a:spcPts val="1800"/>
              </a:spcAft>
            </a:pPr>
            <a:r>
              <a:rPr lang="en-NZ" sz="3600" b="1" dirty="0" smtClean="0">
                <a:solidFill>
                  <a:prstClr val="black"/>
                </a:solidFill>
              </a:rPr>
              <a:t>Q2.</a:t>
            </a:r>
            <a:r>
              <a:rPr lang="en-NZ" sz="3600" b="1" i="1" dirty="0" smtClean="0">
                <a:solidFill>
                  <a:prstClr val="black"/>
                </a:solidFill>
              </a:rPr>
              <a:t> </a:t>
            </a:r>
            <a:r>
              <a:rPr lang="en-NZ" sz="3600" dirty="0" smtClean="0">
                <a:solidFill>
                  <a:prstClr val="black"/>
                </a:solidFill>
              </a:rPr>
              <a:t>During a tug-of-war, the rope is pulled with a force of 250 N towards left and a force of 300 N towards right. Find the resultant force acting on the rope.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721816"/>
            <a:ext cx="8305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5400" b="1" dirty="0" smtClean="0"/>
              <a:t>Negative Vector</a:t>
            </a:r>
          </a:p>
          <a:p>
            <a:endParaRPr lang="en-NZ" sz="3600" b="1" dirty="0" smtClean="0"/>
          </a:p>
          <a:p>
            <a:pPr>
              <a:spcAft>
                <a:spcPts val="1800"/>
              </a:spcAft>
            </a:pPr>
            <a:r>
              <a:rPr lang="en-NZ" sz="4800" dirty="0" smtClean="0"/>
              <a:t>Vector A = 7 m towards east</a:t>
            </a:r>
          </a:p>
          <a:p>
            <a:pPr>
              <a:spcAft>
                <a:spcPts val="1800"/>
              </a:spcAft>
            </a:pPr>
            <a:r>
              <a:rPr lang="en-NZ" sz="4800" dirty="0" smtClean="0"/>
              <a:t>Question: </a:t>
            </a:r>
            <a:r>
              <a:rPr lang="en-NZ" sz="4800" i="1" dirty="0" smtClean="0"/>
              <a:t>What would be the </a:t>
            </a:r>
            <a:r>
              <a:rPr lang="en-NZ" sz="4800" b="1" i="1" dirty="0" smtClean="0"/>
              <a:t>negative vector A</a:t>
            </a:r>
            <a:r>
              <a:rPr lang="en-NZ" sz="4800" i="1" dirty="0" smtClean="0"/>
              <a:t>?</a:t>
            </a:r>
          </a:p>
          <a:p>
            <a:pPr>
              <a:spcAft>
                <a:spcPts val="1800"/>
              </a:spcAft>
            </a:pPr>
            <a:r>
              <a:rPr lang="en-NZ" sz="4800" dirty="0" smtClean="0"/>
              <a:t>Answer: </a:t>
            </a:r>
            <a:r>
              <a:rPr lang="en-NZ" sz="4800" i="1" dirty="0" smtClean="0"/>
              <a:t>7 m towards west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535</Words>
  <Application>Microsoft Office PowerPoint</Application>
  <PresentationFormat>On-screen Show (4:3)</PresentationFormat>
  <Paragraphs>72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Ministry of Education</cp:lastModifiedBy>
  <cp:revision>42</cp:revision>
  <dcterms:created xsi:type="dcterms:W3CDTF">2006-08-16T00:00:00Z</dcterms:created>
  <dcterms:modified xsi:type="dcterms:W3CDTF">2012-05-15T21:39:50Z</dcterms:modified>
</cp:coreProperties>
</file>